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 Jingwei" initials="LJ" lastIdx="2" clrIdx="0">
    <p:extLst>
      <p:ext uri="{19B8F6BF-5375-455C-9EA6-DF929625EA0E}">
        <p15:presenceInfo xmlns:p15="http://schemas.microsoft.com/office/powerpoint/2012/main" userId="d198204b250122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F69A3-77A1-AD06-611F-513C3DC43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3A907C-001E-01B1-8E40-831E0916C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59FCB3-6C79-0987-1682-3FFE1BF9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4ACACD-AEA1-F19C-7279-C3B45062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C606F2-C290-DF90-6008-3BB4443C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01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B81820-44FB-A55D-9520-791536AD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440C56-7DEB-4F32-D961-AD1AA5F8A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CBC794-2975-3634-94CF-31E3A530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FBA9A4-07A7-6615-B3A6-62F76E90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EC9ED9-8F1E-782E-6BB9-D02B7CFA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40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5134DD8-ED3F-79A1-794B-085B328BE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F524FC-518B-7E52-F2DF-D8B75F5B5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EB872C-1BCA-8F25-F336-69722BDD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7DA292-DE47-A951-8AAE-2943A30D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4D4C16-2FF0-6C4E-4552-C25BB658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144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37B777-6EB3-1853-3599-B98D045C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E86132-DDC9-8262-4FC0-1AD15DB36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E79375-8F3E-D2FD-BD5F-7CA74D51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F5DFC8-FD11-6F6D-B0AF-428E3CD5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1F6ED1-6585-0BFC-796A-300774138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683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16776-43F1-B77D-B502-B8785EE0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B2FAED-FCA4-0A8A-A8FD-2A6E31287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A1084A-4A1D-6E28-CFB8-6637EDDF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7E1AEA-7B1B-04D3-B1E7-3165624E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003EC0-E1DF-AA15-29FE-F1B97E270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20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20EDD5-6B1E-811A-1EC6-B0D07808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9AE22B-6387-F4C0-F456-CBFF40B6D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AD7C77-82B6-9FAA-8C67-CEE2ED3F0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1B2A33-B891-A01C-FD72-69808836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58EA8E-E471-2634-85E9-C57357B6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6F076-F29C-744C-102C-1CC3F5266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23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9CF32-DDED-1106-23AD-B6F7574C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3E6849-7D01-0E1C-AC98-73086A2F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305716A-863F-8376-B54B-04B52DDC1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4116DA8-602C-84D7-B749-365B05D44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B378CB0-DB17-1B7A-6D9A-384075B518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18CB1A9-4AA2-60F6-7D09-E8368018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7D09A8-BB0F-9574-2C85-46CD462C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BB0E96A-AC5C-A61B-6F8B-78A74A86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77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A288AE-0A07-1479-3D6D-FDFC7106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D63928-44D5-937C-ACF9-0F41AD51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983176B-31C8-882C-D78B-95CEFF71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CFB965-8A4F-99B2-5EF6-38E4F0EE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46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CA59558-6465-CCCE-9D70-EC5A7862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ABD7CB-FCF3-0328-9D3E-A0621B4C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07E92F-9005-4821-83BB-C1ED4191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791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E7613C-75E7-722C-E5D0-AAC0C06C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48FC14-9753-3BA6-F5FE-82417D75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2D9A81E-C465-04FA-343A-D86442214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CB694F6-ADC3-8420-2DC8-16B5CA12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4407AB-6AED-3F9B-5C3A-246AF91C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C01A6E-901F-7A3A-7EEF-30D7709C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0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D9B385-989F-650C-B049-96936B21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6EA3FB1-BBE8-BCAF-E232-80F97FDB5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791056-589E-1658-4C33-CDCAFA5E1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FBDB14-1747-3F9F-9FF4-6B3AF2F4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A3F775-4009-5C4B-AB77-6B0F76ED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E33405-3931-28E0-15B7-DA9260C0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29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4973E2-DBF9-A422-B539-BB7C0321E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184ADD-B9C3-0FB2-CDEE-35959B22D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AC022F-0683-7B1B-87B0-32BE470D5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AB5F-7483-46A3-BE8B-A04C702693D5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6E30B7-22C7-02F7-6655-54AC34B1D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FDB321-FCA4-FB7D-A77E-09F9516F4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55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进入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ARP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科研项目模块，点击进入“项目信息管理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5A259EDC-9A62-3E65-D42F-95109296A93D}"/>
              </a:ext>
            </a:extLst>
          </p:cNvPr>
          <p:cNvSpPr txBox="1">
            <a:spLocks/>
          </p:cNvSpPr>
          <p:nvPr/>
        </p:nvSpPr>
        <p:spPr>
          <a:xfrm>
            <a:off x="800312" y="3588590"/>
            <a:ext cx="7751022" cy="529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点击左上角“录入</a:t>
            </a:r>
            <a:r>
              <a:rPr lang="en-US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，进入新项目录入界面</a:t>
            </a:r>
            <a:endParaRPr lang="zh-CN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9AED07E-4CDC-0B1E-463D-59E05F5BBC1B}"/>
              </a:ext>
            </a:extLst>
          </p:cNvPr>
          <p:cNvSpPr txBox="1"/>
          <p:nvPr/>
        </p:nvSpPr>
        <p:spPr>
          <a:xfrm>
            <a:off x="8962846" y="903552"/>
            <a:ext cx="2967487" cy="28623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注意：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重点研发计划项目与课题需先进入院级科技专项平台录入信息。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此平台如课题所属项目层为院内单位，需先联系项目单位下发课题；如为院外单位，则</a:t>
            </a:r>
            <a:r>
              <a:rPr lang="zh-CN" altLang="en-US">
                <a:solidFill>
                  <a:srgbClr val="FF0000"/>
                </a:solidFill>
              </a:rPr>
              <a:t>课题直接新建。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具体操作手册请联系科技处。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子课题不用。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53896C48-4376-7999-6E3A-1497961A4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82" y="1202216"/>
            <a:ext cx="6539632" cy="215284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FDC9C63-931D-8723-3FAD-9248ED487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83" y="4236362"/>
            <a:ext cx="7439064" cy="118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1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填入项目基本信息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D8D14DA-53FF-8801-B19B-4542A7912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1000"/>
            <a:ext cx="12192000" cy="537286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FEB857D-BF91-0252-301D-FA8DB7008A35}"/>
              </a:ext>
            </a:extLst>
          </p:cNvPr>
          <p:cNvSpPr txBox="1"/>
          <p:nvPr/>
        </p:nvSpPr>
        <p:spPr>
          <a:xfrm>
            <a:off x="5164667" y="1770895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088EEBC-D4FD-4236-5313-20271640B300}"/>
              </a:ext>
            </a:extLst>
          </p:cNvPr>
          <p:cNvSpPr txBox="1"/>
          <p:nvPr/>
        </p:nvSpPr>
        <p:spPr>
          <a:xfrm>
            <a:off x="1786467" y="2363562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项目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课题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子课题的全称（注意去掉空格）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F60A9CE-88EC-8E63-5E1E-30A498E35329}"/>
              </a:ext>
            </a:extLst>
          </p:cNvPr>
          <p:cNvSpPr txBox="1"/>
          <p:nvPr/>
        </p:nvSpPr>
        <p:spPr>
          <a:xfrm>
            <a:off x="5300134" y="2943634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选到研究组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1B21255-8229-A278-7233-B9E2086A91C5}"/>
              </a:ext>
            </a:extLst>
          </p:cNvPr>
          <p:cNvSpPr txBox="1"/>
          <p:nvPr/>
        </p:nvSpPr>
        <p:spPr>
          <a:xfrm>
            <a:off x="3224795" y="424090"/>
            <a:ext cx="2167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选完项目来源和研究组后，再点自动生成；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zh-CN" sz="1400" b="1" dirty="0">
                <a:solidFill>
                  <a:srgbClr val="FF0000"/>
                </a:solidFill>
              </a:rPr>
              <a:t>如中途修改“任务来源“与“所属部门”，需重新生成”项目编码“</a:t>
            </a:r>
          </a:p>
          <a:p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1E22DC3-1697-A741-5725-54A64BD97B03}"/>
              </a:ext>
            </a:extLst>
          </p:cNvPr>
          <p:cNvSpPr txBox="1"/>
          <p:nvPr/>
        </p:nvSpPr>
        <p:spPr>
          <a:xfrm>
            <a:off x="7744989" y="30169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合同书上的项目编号；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如无编号则点自动生成；</a:t>
            </a:r>
          </a:p>
          <a:p>
            <a:r>
              <a:rPr lang="zh-CN" altLang="en-US" sz="1400" b="1" dirty="0">
                <a:solidFill>
                  <a:srgbClr val="FF0000"/>
                </a:solidFill>
              </a:rPr>
              <a:t>重点研发计划项目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课题与先导专项点此项会有选项，选择相应项目后会自动导入信息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E0747D0-BC04-9A63-BAD6-2029D157143B}"/>
              </a:ext>
            </a:extLst>
          </p:cNvPr>
          <p:cNvCxnSpPr>
            <a:cxnSpLocks/>
          </p:cNvCxnSpPr>
          <p:nvPr/>
        </p:nvCxnSpPr>
        <p:spPr>
          <a:xfrm flipH="1">
            <a:off x="872067" y="1471242"/>
            <a:ext cx="7112000" cy="211015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9F1E7DE9-3A08-1623-6B55-B53538EA7C61}"/>
              </a:ext>
            </a:extLst>
          </p:cNvPr>
          <p:cNvSpPr txBox="1"/>
          <p:nvPr/>
        </p:nvSpPr>
        <p:spPr>
          <a:xfrm>
            <a:off x="8398933" y="5352295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严格按照任务书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合同书的时间写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0F3C610-4191-A65E-798C-31E76E8808C6}"/>
              </a:ext>
            </a:extLst>
          </p:cNvPr>
          <p:cNvSpPr txBox="1"/>
          <p:nvPr/>
        </p:nvSpPr>
        <p:spPr>
          <a:xfrm>
            <a:off x="8398933" y="5898481"/>
            <a:ext cx="307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启用时间为提交</a:t>
            </a:r>
            <a:r>
              <a:rPr lang="en-US" altLang="zh-CN" sz="1400" b="1" dirty="0">
                <a:solidFill>
                  <a:srgbClr val="FF0000"/>
                </a:solidFill>
              </a:rPr>
              <a:t>ARP</a:t>
            </a:r>
            <a:r>
              <a:rPr lang="zh-CN" altLang="en-US" sz="1400" b="1" dirty="0">
                <a:solidFill>
                  <a:srgbClr val="FF0000"/>
                </a:solidFill>
              </a:rPr>
              <a:t>当天，关闭时间</a:t>
            </a:r>
            <a:r>
              <a:rPr lang="zh-CN" altLang="zh-CN" sz="1400" b="1" dirty="0">
                <a:solidFill>
                  <a:srgbClr val="FF0000"/>
                </a:solidFill>
              </a:rPr>
              <a:t>最多可延长至项目执行后半年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6059109-D9DC-96D8-2AE5-9745DF5B06E4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891012" y="1116588"/>
            <a:ext cx="2333783" cy="181620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19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填入项目基本信息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B4F5D2A-9ED7-EDF4-9B13-F87AFA750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8399"/>
            <a:ext cx="12192000" cy="4783667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9F1E7DE9-3A08-1623-6B55-B53538EA7C61}"/>
              </a:ext>
            </a:extLst>
          </p:cNvPr>
          <p:cNvSpPr txBox="1"/>
          <p:nvPr/>
        </p:nvSpPr>
        <p:spPr>
          <a:xfrm>
            <a:off x="3141133" y="1907216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项目来源为国家任务或中科院任务时，摘要、立项依据、主要研究内容、项目目标、预期成果、创新点为必填项，请认真填写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4E60235-65F6-5A2A-3AC1-5CECE0AE3B11}"/>
              </a:ext>
            </a:extLst>
          </p:cNvPr>
          <p:cNvSpPr txBox="1"/>
          <p:nvPr/>
        </p:nvSpPr>
        <p:spPr>
          <a:xfrm>
            <a:off x="7636933" y="5381824"/>
            <a:ext cx="3699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上传完整的任务书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合作协议盖章扫描件（如有多份材料，全都要上传）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71D1E43-F10E-644C-C21D-CBD68CF81675}"/>
              </a:ext>
            </a:extLst>
          </p:cNvPr>
          <p:cNvSpPr txBox="1"/>
          <p:nvPr/>
        </p:nvSpPr>
        <p:spPr>
          <a:xfrm>
            <a:off x="1625600" y="539578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上传基本信息表、预算表等关键页</a:t>
            </a:r>
          </a:p>
        </p:txBody>
      </p:sp>
    </p:spTree>
    <p:extLst>
      <p:ext uri="{BB962C8B-B14F-4D97-AF65-F5344CB8AC3E}">
        <p14:creationId xmlns:p14="http://schemas.microsoft.com/office/powerpoint/2010/main" val="335099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录入项目预算信息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0C96DE3-7C46-D16B-C2EB-D9DA17F2E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324"/>
            <a:ext cx="12192000" cy="25154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71D1E43-F10E-644C-C21D-CBD68CF81675}"/>
              </a:ext>
            </a:extLst>
          </p:cNvPr>
          <p:cNvSpPr txBox="1"/>
          <p:nvPr/>
        </p:nvSpPr>
        <p:spPr>
          <a:xfrm>
            <a:off x="1405466" y="1621019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此项目经费总额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DFD4661-6835-939C-7889-0FCA853983E2}"/>
              </a:ext>
            </a:extLst>
          </p:cNvPr>
          <p:cNvSpPr txBox="1"/>
          <p:nvPr/>
        </p:nvSpPr>
        <p:spPr>
          <a:xfrm>
            <a:off x="1405466" y="207363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此项目留所经费总额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DC39D4-2717-C575-1EA9-5AC45F49165F}"/>
              </a:ext>
            </a:extLst>
          </p:cNvPr>
          <p:cNvSpPr txBox="1"/>
          <p:nvPr/>
        </p:nvSpPr>
        <p:spPr>
          <a:xfrm>
            <a:off x="5427133" y="207363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此项目需外拨的经费总额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D098746-6BAB-F696-CF1A-6B6F9A6172C5}"/>
              </a:ext>
            </a:extLst>
          </p:cNvPr>
          <p:cNvSpPr txBox="1"/>
          <p:nvPr/>
        </p:nvSpPr>
        <p:spPr>
          <a:xfrm>
            <a:off x="5427133" y="151329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此项目财政经费总额（纵向除配套外基本为财政经费）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8822411-A762-0CFE-808C-85BF67FBFB00}"/>
              </a:ext>
            </a:extLst>
          </p:cNvPr>
          <p:cNvSpPr txBox="1"/>
          <p:nvPr/>
        </p:nvSpPr>
        <p:spPr>
          <a:xfrm>
            <a:off x="9338733" y="1621019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虚的配套不要填！填入将审计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934B104-14AF-7C5F-35B0-9B53EFB65503}"/>
              </a:ext>
            </a:extLst>
          </p:cNvPr>
          <p:cNvSpPr txBox="1"/>
          <p:nvPr/>
        </p:nvSpPr>
        <p:spPr>
          <a:xfrm>
            <a:off x="9144000" y="3013438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包干制项目：只录入总预算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国家级项目：中央财政预算模板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地方项目：通用科研项目模板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特殊情况按实际选择，基本就是上述三种模板，主要看任务书的预算填写方式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49CA7E5-9B8E-0870-7B2C-E4B25F6E0925}"/>
              </a:ext>
            </a:extLst>
          </p:cNvPr>
          <p:cNvCxnSpPr>
            <a:cxnSpLocks/>
          </p:cNvCxnSpPr>
          <p:nvPr/>
        </p:nvCxnSpPr>
        <p:spPr>
          <a:xfrm flipV="1">
            <a:off x="10310891" y="2349061"/>
            <a:ext cx="0" cy="656223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>
            <a:extLst>
              <a:ext uri="{FF2B5EF4-FFF2-40B4-BE49-F238E27FC236}">
                <a16:creationId xmlns:a16="http://schemas.microsoft.com/office/drawing/2014/main" id="{A17127AB-E1E2-554B-1804-96FFC3B13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3" y="3925001"/>
            <a:ext cx="8863350" cy="251547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FED44730-99D3-6E6C-9C9A-556438640D54}"/>
              </a:ext>
            </a:extLst>
          </p:cNvPr>
          <p:cNvSpPr txBox="1"/>
          <p:nvPr/>
        </p:nvSpPr>
        <p:spPr>
          <a:xfrm>
            <a:off x="939798" y="3925001"/>
            <a:ext cx="492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选择预算模板后，严格按照任务书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合同书填写相应预算</a:t>
            </a:r>
            <a:r>
              <a:rPr lang="zh-CN" altLang="en-US" sz="1400" b="1">
                <a:solidFill>
                  <a:srgbClr val="FF0000"/>
                </a:solidFill>
              </a:rPr>
              <a:t>表，预算表填项目经费总额（不是只填留所经费）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>
            <a:extLst>
              <a:ext uri="{FF2B5EF4-FFF2-40B4-BE49-F238E27FC236}">
                <a16:creationId xmlns:a16="http://schemas.microsoft.com/office/drawing/2014/main" id="{DAFD39B5-7EDB-E20D-036A-66042DCC9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9" y="1168400"/>
            <a:ext cx="12132733" cy="3690186"/>
          </a:xfrm>
          <a:prstGeom prst="rect">
            <a:avLst/>
          </a:prstGeom>
        </p:spPr>
      </p:pic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录入项目统计分类信息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24B66BC-35D2-77E0-FA85-C7F85073CDDF}"/>
              </a:ext>
            </a:extLst>
          </p:cNvPr>
          <p:cNvSpPr txBox="1"/>
          <p:nvPr/>
        </p:nvSpPr>
        <p:spPr>
          <a:xfrm>
            <a:off x="1642533" y="23029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是否有合作单位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5107A7F-A31D-DC14-8B82-544957955964}"/>
              </a:ext>
            </a:extLst>
          </p:cNvPr>
          <p:cNvSpPr txBox="1"/>
          <p:nvPr/>
        </p:nvSpPr>
        <p:spPr>
          <a:xfrm>
            <a:off x="5698067" y="27855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是否基础研究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DA028-49DD-6D60-78D2-BDC7011C8383}"/>
              </a:ext>
            </a:extLst>
          </p:cNvPr>
          <p:cNvSpPr txBox="1"/>
          <p:nvPr/>
        </p:nvSpPr>
        <p:spPr>
          <a:xfrm>
            <a:off x="9508067" y="230293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国际合作项目选择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0BDE056-55B6-DC4C-8718-888C71CD4FA0}"/>
              </a:ext>
            </a:extLst>
          </p:cNvPr>
          <p:cNvSpPr txBox="1"/>
          <p:nvPr/>
        </p:nvSpPr>
        <p:spPr>
          <a:xfrm>
            <a:off x="9410911" y="27855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填写关键字后选择（如“环境”）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2A8AE12-D475-7F36-6D22-9589D6EF4236}"/>
              </a:ext>
            </a:extLst>
          </p:cNvPr>
          <p:cNvSpPr txBox="1"/>
          <p:nvPr/>
        </p:nvSpPr>
        <p:spPr>
          <a:xfrm>
            <a:off x="5564823" y="3764691"/>
            <a:ext cx="254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3DF4DE8-A87F-E6DF-3DD1-A3F3CEA29EE6}"/>
              </a:ext>
            </a:extLst>
          </p:cNvPr>
          <p:cNvSpPr txBox="1"/>
          <p:nvPr/>
        </p:nvSpPr>
        <p:spPr>
          <a:xfrm>
            <a:off x="7605290" y="4199084"/>
            <a:ext cx="40025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根据项目来源正确选择：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如“国家自然科学基金委”、“科学技术部”、“中国科学院”等；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地方项目找不到的话则填写“</a:t>
            </a:r>
            <a:r>
              <a:rPr lang="en-US" altLang="zh-CN" sz="1400" b="1" dirty="0">
                <a:solidFill>
                  <a:srgbClr val="FF0000"/>
                </a:solidFill>
              </a:rPr>
              <a:t>999</a:t>
            </a:r>
            <a:r>
              <a:rPr lang="zh-CN" altLang="en-US" sz="1400" b="1" dirty="0">
                <a:solidFill>
                  <a:srgbClr val="FF0000"/>
                </a:solidFill>
              </a:rPr>
              <a:t>”，后到“下达委托单位”中选择（如“福建省科学技术厅”、“厦门市科学技术局”等），如这里也找不到则需“新增外部单位”后维护单位信息</a:t>
            </a: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728C5BFC-BA44-6BCD-057F-DD498A0C48CA}"/>
              </a:ext>
            </a:extLst>
          </p:cNvPr>
          <p:cNvCxnSpPr>
            <a:cxnSpLocks/>
          </p:cNvCxnSpPr>
          <p:nvPr/>
        </p:nvCxnSpPr>
        <p:spPr>
          <a:xfrm flipH="1" flipV="1">
            <a:off x="7052733" y="3429000"/>
            <a:ext cx="862091" cy="77008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BF91E2FD-8D86-A88B-2F8D-4FD31638E28E}"/>
              </a:ext>
            </a:extLst>
          </p:cNvPr>
          <p:cNvCxnSpPr>
            <a:cxnSpLocks/>
          </p:cNvCxnSpPr>
          <p:nvPr/>
        </p:nvCxnSpPr>
        <p:spPr>
          <a:xfrm flipH="1" flipV="1">
            <a:off x="1371600" y="4325700"/>
            <a:ext cx="6233690" cy="125361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36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录入合作单位</a:t>
            </a:r>
            <a:endParaRPr lang="zh-CN" altLang="en-US" dirty="0"/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5A259EDC-9A62-3E65-D42F-95109296A93D}"/>
              </a:ext>
            </a:extLst>
          </p:cNvPr>
          <p:cNvSpPr txBox="1">
            <a:spLocks/>
          </p:cNvSpPr>
          <p:nvPr/>
        </p:nvSpPr>
        <p:spPr>
          <a:xfrm>
            <a:off x="800312" y="2778744"/>
            <a:ext cx="7751022" cy="529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7. </a:t>
            </a:r>
            <a:r>
              <a:rPr lang="zh-CN" altLang="en-US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录入项目成员信息</a:t>
            </a:r>
            <a:endParaRPr lang="zh-CN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92BFC0A-03C7-F681-05BC-242115A3D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0125"/>
            <a:ext cx="12192000" cy="150961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5248E33-0FC3-3A95-0236-99C41503D531}"/>
              </a:ext>
            </a:extLst>
          </p:cNvPr>
          <p:cNvSpPr txBox="1"/>
          <p:nvPr/>
        </p:nvSpPr>
        <p:spPr>
          <a:xfrm>
            <a:off x="1219200" y="1168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如有外拨经费则必须录入合作单位信息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2ED2537-369A-F440-B089-3A394B5DF7DB}"/>
              </a:ext>
            </a:extLst>
          </p:cNvPr>
          <p:cNvSpPr txBox="1"/>
          <p:nvPr/>
        </p:nvSpPr>
        <p:spPr>
          <a:xfrm>
            <a:off x="5486402" y="1397404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注意金额为“元”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D687F91-D95B-6BEA-EF6D-0FD82CA54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2" y="3196317"/>
            <a:ext cx="12192000" cy="3661683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EFEEAD1-870D-E751-B428-52EA7E4C0CC8}"/>
              </a:ext>
            </a:extLst>
          </p:cNvPr>
          <p:cNvSpPr txBox="1"/>
          <p:nvPr/>
        </p:nvSpPr>
        <p:spPr>
          <a:xfrm>
            <a:off x="2743202" y="5359804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全部录入后点“统计人数”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3F05DD7-ADA1-5B1C-BBDD-EB32A0E0BD32}"/>
              </a:ext>
            </a:extLst>
          </p:cNvPr>
          <p:cNvSpPr txBox="1"/>
          <p:nvPr/>
        </p:nvSpPr>
        <p:spPr>
          <a:xfrm>
            <a:off x="2743202" y="3962156"/>
            <a:ext cx="400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根据任务书完整录入项目成员信息（包括研究生）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B635DB4-B401-B2B0-7554-6FE94501AE56}"/>
              </a:ext>
            </a:extLst>
          </p:cNvPr>
          <p:cNvCxnSpPr>
            <a:cxnSpLocks/>
          </p:cNvCxnSpPr>
          <p:nvPr/>
        </p:nvCxnSpPr>
        <p:spPr>
          <a:xfrm flipH="1" flipV="1">
            <a:off x="939802" y="3564037"/>
            <a:ext cx="1803400" cy="54462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65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录入拨款单位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FC48825-300E-BC5C-1F51-B82E5E9EE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46" y="968580"/>
            <a:ext cx="5829088" cy="314263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5248E33-0FC3-3A95-0236-99C41503D531}"/>
              </a:ext>
            </a:extLst>
          </p:cNvPr>
          <p:cNvSpPr txBox="1"/>
          <p:nvPr/>
        </p:nvSpPr>
        <p:spPr>
          <a:xfrm>
            <a:off x="6815668" y="968580"/>
            <a:ext cx="4312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经费从哪个单位拨过来（项目层选项目下单单位、课题层选项目层的单位、子课题层选课题层的单位，以此类推</a:t>
            </a:r>
            <a:r>
              <a:rPr lang="en-US" altLang="zh-CN" sz="1400" b="1" dirty="0">
                <a:solidFill>
                  <a:srgbClr val="FF0000"/>
                </a:solidFill>
              </a:rPr>
              <a:t>……</a:t>
            </a:r>
            <a:r>
              <a:rPr lang="zh-CN" altLang="en-US" sz="1400" b="1" dirty="0">
                <a:solidFill>
                  <a:srgbClr val="FF0000"/>
                </a:solidFill>
              </a:rPr>
              <a:t>）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6B027A3-2C56-1AD2-9F30-14D69EFCDEEB}"/>
              </a:ext>
            </a:extLst>
          </p:cNvPr>
          <p:cNvCxnSpPr>
            <a:cxnSpLocks/>
          </p:cNvCxnSpPr>
          <p:nvPr/>
        </p:nvCxnSpPr>
        <p:spPr>
          <a:xfrm flipH="1">
            <a:off x="2785533" y="1498275"/>
            <a:ext cx="4030135" cy="145659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EEC55EAA-4B87-F1A9-D433-479F2BD8747F}"/>
              </a:ext>
            </a:extLst>
          </p:cNvPr>
          <p:cNvSpPr txBox="1"/>
          <p:nvPr/>
        </p:nvSpPr>
        <p:spPr>
          <a:xfrm>
            <a:off x="922868" y="4631430"/>
            <a:ext cx="4312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院内单位此框不打勾，直接选；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院外单位此框打勾后选。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如院外单位列表中找不到相应单位，则需先到“科研项目</a:t>
            </a:r>
            <a:r>
              <a:rPr lang="en-US" altLang="zh-CN" sz="1400" b="1" dirty="0">
                <a:solidFill>
                  <a:srgbClr val="FF0000"/>
                </a:solidFill>
              </a:rPr>
              <a:t>-</a:t>
            </a:r>
            <a:r>
              <a:rPr lang="zh-CN" altLang="en-US" sz="1400" b="1" dirty="0">
                <a:solidFill>
                  <a:srgbClr val="FF0000"/>
                </a:solidFill>
              </a:rPr>
              <a:t>外部单位参考库”中新增单位信息。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6B226E3-7285-02EE-70F4-4C1F2E596346}"/>
              </a:ext>
            </a:extLst>
          </p:cNvPr>
          <p:cNvCxnSpPr>
            <a:cxnSpLocks/>
          </p:cNvCxnSpPr>
          <p:nvPr/>
        </p:nvCxnSpPr>
        <p:spPr>
          <a:xfrm flipV="1">
            <a:off x="1811867" y="2954867"/>
            <a:ext cx="0" cy="1676563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>
            <a:extLst>
              <a:ext uri="{FF2B5EF4-FFF2-40B4-BE49-F238E27FC236}">
                <a16:creationId xmlns:a16="http://schemas.microsoft.com/office/drawing/2014/main" id="{5F35F71B-8931-31F7-BBE5-C6AA7CEA9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419" y="4059935"/>
            <a:ext cx="5231515" cy="2607086"/>
          </a:xfrm>
          <a:prstGeom prst="rect">
            <a:avLst/>
          </a:prstGeom>
        </p:spPr>
      </p:pic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80AF902-1215-A920-FBB9-35CA886E2536}"/>
              </a:ext>
            </a:extLst>
          </p:cNvPr>
          <p:cNvCxnSpPr>
            <a:cxnSpLocks/>
          </p:cNvCxnSpPr>
          <p:nvPr/>
        </p:nvCxnSpPr>
        <p:spPr>
          <a:xfrm>
            <a:off x="4182533" y="5461000"/>
            <a:ext cx="5181600" cy="124537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98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130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9.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录入核算账号信息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8C1475D-E0A2-AD4F-D4C0-79B99B3E5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"/>
            <a:ext cx="12192000" cy="145484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81EC13E2-A4A9-F868-E7CC-71CFE33FB695}"/>
              </a:ext>
            </a:extLst>
          </p:cNvPr>
          <p:cNvSpPr txBox="1"/>
          <p:nvPr/>
        </p:nvSpPr>
        <p:spPr>
          <a:xfrm>
            <a:off x="910378" y="660400"/>
            <a:ext cx="6023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点“添加行”后项目信息会自动带入；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如前面“项目编码”有变化，则核算账号必须重新生成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6E14FB0-1FD1-8D54-1C34-5FAC6833B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1288"/>
            <a:ext cx="12192000" cy="482671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E73D8EC-0388-32C2-E31B-68774504EAD1}"/>
              </a:ext>
            </a:extLst>
          </p:cNvPr>
          <p:cNvSpPr txBox="1"/>
          <p:nvPr/>
        </p:nvSpPr>
        <p:spPr>
          <a:xfrm>
            <a:off x="7950202" y="209688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预算控制选择方式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96FDE07-D81F-3C53-3810-08266151CA9C}"/>
              </a:ext>
            </a:extLst>
          </p:cNvPr>
          <p:cNvSpPr txBox="1"/>
          <p:nvPr/>
        </p:nvSpPr>
        <p:spPr>
          <a:xfrm>
            <a:off x="2065867" y="333224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此预算表填总经费预算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7B85031-E970-A8B9-D83F-426A6D8F1EC9}"/>
              </a:ext>
            </a:extLst>
          </p:cNvPr>
          <p:cNvSpPr txBox="1"/>
          <p:nvPr/>
        </p:nvSpPr>
        <p:spPr>
          <a:xfrm>
            <a:off x="1075269" y="5863843"/>
            <a:ext cx="3733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授权可使用此核算账号的人员信息后点“确定”</a:t>
            </a:r>
          </a:p>
        </p:txBody>
      </p:sp>
    </p:spTree>
    <p:extLst>
      <p:ext uri="{BB962C8B-B14F-4D97-AF65-F5344CB8AC3E}">
        <p14:creationId xmlns:p14="http://schemas.microsoft.com/office/powerpoint/2010/main" val="39690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1" y="638705"/>
            <a:ext cx="9444355" cy="910200"/>
          </a:xfrm>
        </p:spPr>
        <p:txBody>
          <a:bodyPr>
            <a:normAutofit/>
          </a:bodyPr>
          <a:lstStyle/>
          <a:p>
            <a:pPr algn="l"/>
            <a:r>
              <a:rPr lang="en-US" altLang="zh-CN" sz="18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10.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提交审批</a:t>
            </a:r>
            <a:endParaRPr lang="en-US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zh-CN" altLang="en-US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从头到尾检查一遍必填项是否填完整</a:t>
            </a:r>
            <a:r>
              <a:rPr lang="zh-CN" altLang="en-US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，核算账号必须先维护后点“确定”）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52E786F-D3E7-016A-7504-B10533D68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16" y="1426767"/>
            <a:ext cx="6754168" cy="212437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912D314A-C255-ED64-97EB-7F99EBDB0CC0}"/>
              </a:ext>
            </a:extLst>
          </p:cNvPr>
          <p:cNvSpPr txBox="1"/>
          <p:nvPr/>
        </p:nvSpPr>
        <p:spPr>
          <a:xfrm>
            <a:off x="499533" y="3707143"/>
            <a:ext cx="371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填报人提交项目负责人审批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项目负责人提交科技处审批（选“林静薇”）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如有问题将退回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F276CE7-92FA-93AA-FA20-28C157FA874C}"/>
              </a:ext>
            </a:extLst>
          </p:cNvPr>
          <p:cNvCxnSpPr>
            <a:cxnSpLocks/>
          </p:cNvCxnSpPr>
          <p:nvPr/>
        </p:nvCxnSpPr>
        <p:spPr>
          <a:xfrm flipV="1">
            <a:off x="1683358" y="2370667"/>
            <a:ext cx="0" cy="133647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>
            <a:extLst>
              <a:ext uri="{FF2B5EF4-FFF2-40B4-BE49-F238E27FC236}">
                <a16:creationId xmlns:a16="http://schemas.microsoft.com/office/drawing/2014/main" id="{D4AE1A0B-BCD4-0C64-51FF-972AAC99C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598" y="4034949"/>
            <a:ext cx="6637869" cy="263545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ABD33B4E-A310-F07F-0597-1FCDED59B807}"/>
              </a:ext>
            </a:extLst>
          </p:cNvPr>
          <p:cNvSpPr txBox="1"/>
          <p:nvPr/>
        </p:nvSpPr>
        <p:spPr>
          <a:xfrm>
            <a:off x="5022955" y="3727172"/>
            <a:ext cx="999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/>
              <a:t>审批流程：</a:t>
            </a:r>
          </a:p>
        </p:txBody>
      </p:sp>
    </p:spTree>
    <p:extLst>
      <p:ext uri="{BB962C8B-B14F-4D97-AF65-F5344CB8AC3E}">
        <p14:creationId xmlns:p14="http://schemas.microsoft.com/office/powerpoint/2010/main" val="3185124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718</Words>
  <Application>Microsoft Office PowerPoint</Application>
  <PresentationFormat>宽屏</PresentationFormat>
  <Paragraphs>65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Jingwei</dc:creator>
  <cp:lastModifiedBy>Jingwei Lin</cp:lastModifiedBy>
  <cp:revision>9</cp:revision>
  <dcterms:created xsi:type="dcterms:W3CDTF">2023-01-05T02:28:06Z</dcterms:created>
  <dcterms:modified xsi:type="dcterms:W3CDTF">2025-02-25T06:52:59Z</dcterms:modified>
</cp:coreProperties>
</file>